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5" r:id="rId48"/>
    <p:sldId id="306" r:id="rId49"/>
    <p:sldId id="304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2" r:id="rId65"/>
    <p:sldId id="324" r:id="rId66"/>
    <p:sldId id="321" r:id="rId67"/>
    <p:sldId id="325" r:id="rId68"/>
    <p:sldId id="323" r:id="rId69"/>
    <p:sldId id="326" r:id="rId7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45DFC3-F305-4D86-9E87-9F95272C23F2}" v="123" dt="2023-04-09T02:02:51.0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8:29:50.9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 24575,'127'-2'0,"138"4"0,-82 23 0,6-1 0,141 18 0,-62-5 0,1 8 0,-225-36 0,272 65 0,139 28 0,-153-34 0,-173-50 0,33 8 0,-111-17 0,1-2 0,56 0 0,29 3 0,-94-4 0,80 9 0,138 1 0,109-17-1365,-348 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8:29:51.9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24575,'23'2'0,"1"2"0,-1 1 0,0 1 0,-1 1 0,1 0 0,32 18 0,-2-3 0,336 141 0,-231-101 0,-60-26 0,415 158 0,-480-181 0,-16-8 0,0 2 0,-1 0 0,0 1 0,0 1 0,19 13 0,-32-20 0,0 1 0,0 0 0,0 0 0,0 0 0,-1 0 0,1 0 0,-1 1 0,0-1 0,0 1 0,0-1 0,0 1 0,-1 0 0,1 0 0,-1 0 0,0 0 0,0 0 0,-1 0 0,1 0 0,-1 0 0,0 0 0,0 0 0,0 0 0,0 0 0,-1 0 0,0 0 0,0 0 0,0 0 0,-2 6 0,-1 0 0,-1 1 0,0-1 0,-1 0 0,0 0 0,-1 0 0,0-1 0,0 0 0,-1-1 0,0 1 0,-10 7 0,-15 10 0,-52 32 0,27-20 0,30-21 0,-1-1 0,-56 22 0,4-2 0,-269 113 0,219-97 0,56-24-36,45-18-297,-1 2 1,2 1 0,-45 26 0,61-30-6494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8:29:53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24575,'1'47'0,"1"0"0,11 63 0,35 106 0,-22-106 0,-14-64 0,2 0 0,2-1 0,2-1 0,46 83 0,-21-74-1365,-31-39-5461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8:29:54.5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24575,'1'1'0,"0"-1"0,0 0 0,0 1 0,0-1 0,0 1 0,0-1 0,0 1 0,0-1 0,0 1 0,-1 0 0,1-1 0,0 1 0,0 0 0,-1 0 0,1 0 0,0-1 0,-1 1 0,1 0 0,-1 0 0,1 0 0,-1 0 0,0 0 0,1 0 0,-1 0 0,0 0 0,0 0 0,1 2 0,4 36 0,-3-27 0,24 120 0,-2-32 0,-17-75 0,0 0 0,-2 1 0,3 30 0,-6-32-273,1 0 0,1 0 0,1-1 0,11 31 0,-10-39-6553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08T18:29:55.22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1 721 24575,'1'1'0,"1"-1"0,-1 1 0,0-1 0,1 1 0,-1 0 0,0 0 0,0-1 0,0 1 0,1 0 0,-1 0 0,0 0 0,0 0 0,-1 1 0,1-1 0,0 0 0,0 0 0,0 0 0,0 2 0,16 29 0,-14-25 0,110 193 0,-104-184 0,1-1 0,1-1 0,0 1 0,1-2 0,0 0 0,1 0 0,1-1 0,0-1 0,1 0 0,0-1 0,0 0 0,1-2 0,0 0 0,1 0 0,0-2 0,0 0 0,0-1 0,1 0 0,-1-2 0,31 3 0,-28-5 0,-1-1 0,1-1 0,0-1 0,-1-1 0,1 0 0,-1-2 0,0 0 0,0-1 0,0 0 0,-1-2 0,0-1 0,-1 0 0,0-1 0,18-13 0,5-7 0,-2-2 0,0-1 0,-2-2 0,-2-2 0,-1-1 0,-3-1 0,0-2 0,30-56 0,-14 4 0,-4-2 0,-5-1 0,47-181 0,-39 142-1365,-41 116-5461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595AE-4B69-3CF8-71A8-9BD796CDF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1EF1B1F-51E5-94BD-F257-58B3A3D6F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54C947-A459-D8FA-B28A-3912CA77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D786C-C50C-493F-874B-D64611FF74CB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236CDC-6EF5-BD1C-6B05-D63DB39C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1A2CAE-98CB-9B10-9844-5270461F9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ECB47-6214-4019-9474-84C1D336C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050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D1D5A-9A54-FB0E-EAF7-AF6467F05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54CEC91-4852-133C-D4B0-9A5D9B8AA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7D72AC-A3EA-E58A-30DA-A7877D246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D786C-C50C-493F-874B-D64611FF74CB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3A3534-9341-1CB5-0F60-1D2BBFF50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D90039-75E6-8266-114A-B89D35C97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ECB47-6214-4019-9474-84C1D336C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57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0020E74-A206-A336-C7E1-37C8BB10B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E5DD004-D332-D0F7-DC17-21253AEF12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F2CB63-F5DF-EBD4-0C14-C2860FBA4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D786C-C50C-493F-874B-D64611FF74CB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7FA98A-2C3E-308E-2141-07B0BC5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73156-12B3-A7FE-C87F-870955C29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ECB47-6214-4019-9474-84C1D336C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164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821C3A-A161-27A6-03D7-724D56773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4355C0-1F54-7B55-4100-9A982427E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1920E3-8E0A-015C-AF18-3CD482861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D786C-C50C-493F-874B-D64611FF74CB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6CB99C-3FC0-C167-0B68-B88437AA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DA3E10-7997-0592-B3B4-59A8E804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ECB47-6214-4019-9474-84C1D336C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129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7A156B-B488-787E-FE20-29EB59006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745B966-7690-E40D-A7C8-AD0093FEB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046834-5015-845F-4F19-E018E970F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D786C-C50C-493F-874B-D64611FF74CB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C5953F-2CD2-DBC8-42A2-516999C9F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38221B7-0616-A582-31E6-DCC8137D4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ECB47-6214-4019-9474-84C1D336C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751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97E5B-DA43-7356-8E59-F517D5C3F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EB6BA0-6774-D798-6398-0B1BC4CFBC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BE3EB42-834D-1B09-1EE3-699DF19A1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CEA1567-12A0-F241-4AAF-5B4FA7EA1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D786C-C50C-493F-874B-D64611FF74CB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1F49E68-C6A8-429A-9367-8F90FEBC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5EDFE58-C475-B3BE-7AA1-9C9721514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ECB47-6214-4019-9474-84C1D336C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609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80AC9C-D75D-B0C2-A1F7-229B3B56A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3018B0-3807-AFA3-C735-6EA9D5512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180F64D-8B60-929A-F057-96B3FAF91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9FC51E6-CD3E-3F54-8D5A-FDDFACE6E6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5308BEB-55C5-E3FC-CEF7-9524CF44C0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5E15311-5CDB-974A-F618-318A76455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D786C-C50C-493F-874B-D64611FF74CB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5A01ABF-B61F-B8CA-B162-168F15A9C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0660C12-26D8-C7E9-0CD3-131DC31B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ECB47-6214-4019-9474-84C1D336C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7814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130A0-701C-FC6C-D7FF-EBF43163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BAA2F2F-B6FC-AF4C-A5D0-5EFF26072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D786C-C50C-493F-874B-D64611FF74CB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925E1B5-9489-A656-C981-5C277795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EA97B2B-C141-966C-CE7F-E2DFE4EF6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ECB47-6214-4019-9474-84C1D336C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63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CE88798-7153-47FF-5434-C69F2A66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D786C-C50C-493F-874B-D64611FF74CB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97EE41E-BF71-DE05-FAF8-A3F1AC94D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5FE5E9-48D6-1757-1F40-6C31C74DD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ECB47-6214-4019-9474-84C1D336C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12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737983-B3A2-0F3F-FB0E-22C6DC85D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3A8852-968F-2149-FF35-B0C84DEC7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2D39B3-A359-7F32-D21E-068F2BB9F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671AAB-6667-B8EB-AD75-69C28A01A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D786C-C50C-493F-874B-D64611FF74CB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BF6D2C3-C32B-AD2C-B762-13E2DAE5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93DE3A7-2BD4-6A31-3E6E-BB4AD9F8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ECB47-6214-4019-9474-84C1D336C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9979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A13D6-89CB-FC39-B72C-DD55614FF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42A4F1F-4E7B-E8E5-5D90-CC565A6A5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0610AB2-9210-92F0-E715-63A5810DF8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49B109-FC7F-ED61-FD2C-92D9E97B5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D786C-C50C-493F-874B-D64611FF74CB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6840FEB-0375-E8ED-E74C-1E7D80B1D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C6CD8B-3585-1377-DDA1-2ACDC3C48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ECB47-6214-4019-9474-84C1D336C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0882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D0B621C-EB92-3522-61E6-F7F3A65C5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820E16-EC35-DC14-FABE-294F3CB9D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26167C-DB96-29CB-6FDB-7C39544756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4D786C-C50C-493F-874B-D64611FF74CB}" type="datetimeFigureOut">
              <a:rPr lang="pt-BR" smtClean="0"/>
              <a:t>10/11/2023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DD1D96-E75B-11A2-2DB6-08C691B4E2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417AFB-F747-F071-0312-3591A0F14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ECB47-6214-4019-9474-84C1D336C8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381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customXml" Target="../ink/ink3.xml"/><Relationship Id="rId18" Type="http://schemas.openxmlformats.org/officeDocument/2006/relationships/image" Target="../media/image64.png"/><Relationship Id="rId3" Type="http://schemas.microsoft.com/office/2007/relationships/hdphoto" Target="../media/hdphoto1.wdp"/><Relationship Id="rId7" Type="http://schemas.openxmlformats.org/officeDocument/2006/relationships/image" Target="../media/image58.png"/><Relationship Id="rId12" Type="http://schemas.openxmlformats.org/officeDocument/2006/relationships/image" Target="../media/image61.png"/><Relationship Id="rId17" Type="http://schemas.openxmlformats.org/officeDocument/2006/relationships/customXml" Target="../ink/ink5.xml"/><Relationship Id="rId2" Type="http://schemas.openxmlformats.org/officeDocument/2006/relationships/image" Target="../media/image1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customXml" Target="../ink/ink2.xml"/><Relationship Id="rId5" Type="http://schemas.openxmlformats.org/officeDocument/2006/relationships/image" Target="../media/image7.png"/><Relationship Id="rId15" Type="http://schemas.openxmlformats.org/officeDocument/2006/relationships/customXml" Target="../ink/ink4.xml"/><Relationship Id="rId10" Type="http://schemas.openxmlformats.org/officeDocument/2006/relationships/image" Target="../media/image60.png"/><Relationship Id="rId4" Type="http://schemas.openxmlformats.org/officeDocument/2006/relationships/image" Target="../media/image2.png"/><Relationship Id="rId9" Type="http://schemas.openxmlformats.org/officeDocument/2006/relationships/customXml" Target="../ink/ink1.xml"/><Relationship Id="rId1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71.png"/><Relationship Id="rId4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290" y="-815109"/>
            <a:ext cx="7317411" cy="5346699"/>
          </a:xfrm>
          <a:prstGeom prst="rect">
            <a:avLst/>
          </a:prstGeom>
        </p:spPr>
      </p:pic>
      <p:pic>
        <p:nvPicPr>
          <p:cNvPr id="18" name="Imagem 17" descr="Desenho de vídeo game&#10;&#10;Descrição gerada automaticamente com confiança média">
            <a:extLst>
              <a:ext uri="{FF2B5EF4-FFF2-40B4-BE49-F238E27FC236}">
                <a16:creationId xmlns:a16="http://schemas.microsoft.com/office/drawing/2014/main" id="{6F4E1ECF-4C2C-84EC-0F3F-403F63D3B9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02" y="3289159"/>
            <a:ext cx="3422585" cy="2057541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A40B411D-6D7E-3713-BFA0-DD5274140F06}"/>
              </a:ext>
            </a:extLst>
          </p:cNvPr>
          <p:cNvSpPr txBox="1"/>
          <p:nvPr/>
        </p:nvSpPr>
        <p:spPr>
          <a:xfrm>
            <a:off x="1054096" y="5572106"/>
            <a:ext cx="1008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>
                    <a:lumMod val="95000"/>
                  </a:schemeClr>
                </a:solidFill>
                <a:latin typeface="Saiyan Sans" pitchFamily="2" charset="0"/>
              </a:rPr>
              <a:t>INICIANDO FRONT</a:t>
            </a:r>
            <a:r>
              <a:rPr lang="pt-BR" sz="7200" dirty="0">
                <a:solidFill>
                  <a:schemeClr val="bg1">
                    <a:lumMod val="95000"/>
                  </a:schemeClr>
                </a:solidFill>
                <a:latin typeface="Abadi" panose="020B0604020202020204" pitchFamily="34" charset="0"/>
              </a:rPr>
              <a:t>-</a:t>
            </a:r>
            <a:r>
              <a:rPr lang="pt-BR" sz="7200" dirty="0">
                <a:solidFill>
                  <a:schemeClr val="bg1">
                    <a:lumMod val="95000"/>
                  </a:schemeClr>
                </a:solidFill>
                <a:latin typeface="Saiyan Sans" pitchFamily="2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503002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14" y="5408230"/>
            <a:ext cx="2361210" cy="1725293"/>
          </a:xfrm>
          <a:prstGeom prst="rect">
            <a:avLst/>
          </a:prstGeom>
        </p:spPr>
      </p:pic>
      <p:pic>
        <p:nvPicPr>
          <p:cNvPr id="4" name="Imagem 3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C31B9631-9B90-9014-6CCA-C3FCF3196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7A8433F8-4435-52C3-935B-6A52F552E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14" y="101516"/>
            <a:ext cx="1725294" cy="172529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3C11ED8-A137-978C-1161-959F1208C3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9789" y="1888534"/>
            <a:ext cx="2981325" cy="36861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4ABF4D-788A-3702-4B6C-1D05AA1B61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6408" y="2007597"/>
            <a:ext cx="35433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95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14" y="5408230"/>
            <a:ext cx="2361210" cy="1725293"/>
          </a:xfrm>
          <a:prstGeom prst="rect">
            <a:avLst/>
          </a:prstGeom>
        </p:spPr>
      </p:pic>
      <p:pic>
        <p:nvPicPr>
          <p:cNvPr id="4" name="Imagem 3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C31B9631-9B90-9014-6CCA-C3FCF3196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7A8433F8-4435-52C3-935B-6A52F552E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14" y="101516"/>
            <a:ext cx="1725294" cy="172529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685590-C1FA-AE33-3A9F-D76B74D770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9312" y="2066575"/>
            <a:ext cx="8087774" cy="33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13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14" y="5408230"/>
            <a:ext cx="2361210" cy="172529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98B419E-84E8-B8FD-91B4-7A8A8191A5CD}"/>
              </a:ext>
            </a:extLst>
          </p:cNvPr>
          <p:cNvSpPr txBox="1"/>
          <p:nvPr/>
        </p:nvSpPr>
        <p:spPr>
          <a:xfrm>
            <a:off x="2259670" y="1248444"/>
            <a:ext cx="79774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Nosso primeiro site padrão será de portifólio.</a:t>
            </a:r>
          </a:p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Siga as instruções e as </a:t>
            </a:r>
            <a:r>
              <a:rPr lang="pt-BR" sz="4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tags</a:t>
            </a:r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sugeridas para que ele fique no mesmo resultado.</a:t>
            </a:r>
          </a:p>
          <a:p>
            <a:pPr algn="ctr"/>
            <a:endParaRPr lang="pt-BR" sz="4000" dirty="0">
              <a:solidFill>
                <a:schemeClr val="bg1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47816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14" y="5408230"/>
            <a:ext cx="2361210" cy="172529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98B419E-84E8-B8FD-91B4-7A8A8191A5CD}"/>
              </a:ext>
            </a:extLst>
          </p:cNvPr>
          <p:cNvSpPr txBox="1"/>
          <p:nvPr/>
        </p:nvSpPr>
        <p:spPr>
          <a:xfrm>
            <a:off x="2107270" y="217503"/>
            <a:ext cx="7977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Apague as </a:t>
            </a:r>
            <a:r>
              <a:rPr lang="pt-BR" sz="4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tags</a:t>
            </a:r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inicias e deixe apenas as principais.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06A2B8-0D82-F62B-FA23-9949F9495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058" y="1972359"/>
            <a:ext cx="8159000" cy="2776751"/>
          </a:xfrm>
          <a:prstGeom prst="rect">
            <a:avLst/>
          </a:prstGeom>
        </p:spPr>
      </p:pic>
      <p:pic>
        <p:nvPicPr>
          <p:cNvPr id="2" name="Imagem 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A3098C3A-0B4C-A7A8-A614-90248CFD2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35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14" y="5408230"/>
            <a:ext cx="2361210" cy="172529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98B419E-84E8-B8FD-91B4-7A8A8191A5CD}"/>
              </a:ext>
            </a:extLst>
          </p:cNvPr>
          <p:cNvSpPr txBox="1"/>
          <p:nvPr/>
        </p:nvSpPr>
        <p:spPr>
          <a:xfrm>
            <a:off x="2514198" y="546080"/>
            <a:ext cx="79774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O site ficará em branco.</a:t>
            </a:r>
          </a:p>
        </p:txBody>
      </p:sp>
      <p:pic>
        <p:nvPicPr>
          <p:cNvPr id="2" name="Imagem 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A3098C3A-0B4C-A7A8-A614-90248CFD2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2CB70C3-C74F-05A1-6426-A5CFCFDF6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648" y="1529488"/>
            <a:ext cx="7553966" cy="382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30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14" y="5408230"/>
            <a:ext cx="2361210" cy="172529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98B419E-84E8-B8FD-91B4-7A8A8191A5CD}"/>
              </a:ext>
            </a:extLst>
          </p:cNvPr>
          <p:cNvSpPr txBox="1"/>
          <p:nvPr/>
        </p:nvSpPr>
        <p:spPr>
          <a:xfrm>
            <a:off x="83128" y="546080"/>
            <a:ext cx="11102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Vamos adicionar a </a:t>
            </a:r>
            <a:r>
              <a:rPr lang="pt-BR" sz="4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tag</a:t>
            </a:r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&lt;</a:t>
            </a:r>
            <a:r>
              <a:rPr lang="pt-BR" sz="4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style</a:t>
            </a:r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&gt; para utilizarmos o css e personalizar nosso site.</a:t>
            </a:r>
          </a:p>
        </p:txBody>
      </p:sp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53F62F2-3C60-6C48-4614-BA406144C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97" y="138774"/>
            <a:ext cx="4699885" cy="93997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0A76417-D9F5-1D44-2EFF-EEE5D5EF9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8552" y="2189017"/>
            <a:ext cx="7604830" cy="343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70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98B419E-84E8-B8FD-91B4-7A8A8191A5CD}"/>
              </a:ext>
            </a:extLst>
          </p:cNvPr>
          <p:cNvSpPr txBox="1"/>
          <p:nvPr/>
        </p:nvSpPr>
        <p:spPr>
          <a:xfrm>
            <a:off x="314166" y="714329"/>
            <a:ext cx="11102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O css trabalha  capturando e personalizando as </a:t>
            </a:r>
            <a:r>
              <a:rPr lang="pt-BR" sz="4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tags</a:t>
            </a:r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do HTML. </a:t>
            </a:r>
          </a:p>
        </p:txBody>
      </p:sp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53F62F2-3C60-6C48-4614-BA406144C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97" y="138774"/>
            <a:ext cx="4699885" cy="93997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1281167-0701-247F-B815-36FE03D5C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820" y="2037768"/>
            <a:ext cx="10328416" cy="468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36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98B419E-84E8-B8FD-91B4-7A8A8191A5CD}"/>
              </a:ext>
            </a:extLst>
          </p:cNvPr>
          <p:cNvSpPr txBox="1"/>
          <p:nvPr/>
        </p:nvSpPr>
        <p:spPr>
          <a:xfrm>
            <a:off x="314166" y="714329"/>
            <a:ext cx="11102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Nesse caso todo o &lt;body&gt; do site ira ficar </a:t>
            </a:r>
          </a:p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Da cor #252525.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F4D4B74-FFBC-321E-8853-DE6A7F9DF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41" y="2037768"/>
            <a:ext cx="10523758" cy="4760807"/>
          </a:xfrm>
          <a:prstGeom prst="rect">
            <a:avLst/>
          </a:prstGeom>
        </p:spPr>
      </p:pic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53F62F2-3C60-6C48-4614-BA406144C0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97" y="138774"/>
            <a:ext cx="4699885" cy="93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88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14" y="5408230"/>
            <a:ext cx="2361210" cy="172529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98B419E-84E8-B8FD-91B4-7A8A8191A5CD}"/>
              </a:ext>
            </a:extLst>
          </p:cNvPr>
          <p:cNvSpPr txBox="1"/>
          <p:nvPr/>
        </p:nvSpPr>
        <p:spPr>
          <a:xfrm>
            <a:off x="1522306" y="360099"/>
            <a:ext cx="7977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Vamos criar o cabeçalho do nosso site.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457D436-32D0-67FA-02FD-955B1BA40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154" y="2043636"/>
            <a:ext cx="10887075" cy="3429000"/>
          </a:xfrm>
          <a:prstGeom prst="rect">
            <a:avLst/>
          </a:prstGeom>
        </p:spPr>
      </p:pic>
      <p:pic>
        <p:nvPicPr>
          <p:cNvPr id="2" name="Imagem 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A3098C3A-0B4C-A7A8-A614-90248CFD2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546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14" y="5408230"/>
            <a:ext cx="2361210" cy="172529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98B419E-84E8-B8FD-91B4-7A8A8191A5CD}"/>
              </a:ext>
            </a:extLst>
          </p:cNvPr>
          <p:cNvSpPr txBox="1"/>
          <p:nvPr/>
        </p:nvSpPr>
        <p:spPr>
          <a:xfrm>
            <a:off x="1522306" y="360099"/>
            <a:ext cx="79774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Usando a tag de &lt;a&gt;, vamos colocar nossos links.</a:t>
            </a:r>
            <a:endParaRPr lang="pt-BR" sz="4000" dirty="0">
              <a:solidFill>
                <a:schemeClr val="bg1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2" name="Imagem 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A3098C3A-0B4C-A7A8-A614-90248CFD21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4822C16-A3DE-8AB8-F71F-2A0F9328D1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218" y="2227066"/>
            <a:ext cx="1103947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07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179" y="5330963"/>
            <a:ext cx="2361210" cy="172529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DC6D3D3-C50D-5E24-190F-CF2294EB2CD0}"/>
              </a:ext>
            </a:extLst>
          </p:cNvPr>
          <p:cNvSpPr txBox="1"/>
          <p:nvPr/>
        </p:nvSpPr>
        <p:spPr>
          <a:xfrm>
            <a:off x="1236884" y="796657"/>
            <a:ext cx="100838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O que é front-</a:t>
            </a:r>
            <a:r>
              <a:rPr lang="pt-BR" sz="28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end</a:t>
            </a:r>
            <a:r>
              <a:rPr lang="pt-BR" sz="54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?</a:t>
            </a:r>
          </a:p>
          <a:p>
            <a:pPr algn="ctr"/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Também conhecido como “o lado do cliente”, o front-</a:t>
            </a:r>
            <a:r>
              <a:rPr lang="pt-BR" sz="28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end</a:t>
            </a:r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é o responsável por toda a estrutura, design, conteúdo, comportamento, desempenho e capacidade de resposta de um site ou aplicação, ou seja, tudo o que é apresentado aos usuários para interação. Resumidamente, o front trabalha para criar a arquitetura que fornecerá uma boa experiência às pessoas.</a:t>
            </a:r>
          </a:p>
        </p:txBody>
      </p:sp>
    </p:spTree>
    <p:extLst>
      <p:ext uri="{BB962C8B-B14F-4D97-AF65-F5344CB8AC3E}">
        <p14:creationId xmlns:p14="http://schemas.microsoft.com/office/powerpoint/2010/main" val="1061255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14" y="5408230"/>
            <a:ext cx="2361210" cy="172529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CC8521F-E97C-6F2C-6F5F-49E457FE8D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724" y="432294"/>
            <a:ext cx="10046551" cy="497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73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98B419E-84E8-B8FD-91B4-7A8A8191A5CD}"/>
              </a:ext>
            </a:extLst>
          </p:cNvPr>
          <p:cNvSpPr txBox="1"/>
          <p:nvPr/>
        </p:nvSpPr>
        <p:spPr>
          <a:xfrm>
            <a:off x="260318" y="557528"/>
            <a:ext cx="11102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Vamos chamar no css a </a:t>
            </a:r>
          </a:p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nossa </a:t>
            </a:r>
            <a:r>
              <a:rPr lang="pt-BR" sz="4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tag</a:t>
            </a:r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&lt;header&gt;.</a:t>
            </a:r>
          </a:p>
        </p:txBody>
      </p:sp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53F62F2-3C60-6C48-4614-BA406144C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97" y="138774"/>
            <a:ext cx="4699885" cy="93997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CB08CD5-D5F5-C517-7E4D-B4472F049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397" y="1997770"/>
            <a:ext cx="7064459" cy="363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01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14" y="5408230"/>
            <a:ext cx="2361210" cy="17252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072AAEF-82DC-B1EE-F7C5-7AFD8577A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920" y="1221147"/>
            <a:ext cx="10528160" cy="391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554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98B419E-84E8-B8FD-91B4-7A8A8191A5CD}"/>
              </a:ext>
            </a:extLst>
          </p:cNvPr>
          <p:cNvSpPr txBox="1"/>
          <p:nvPr/>
        </p:nvSpPr>
        <p:spPr>
          <a:xfrm>
            <a:off x="276407" y="968742"/>
            <a:ext cx="111021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Repare que precisamos resetar os estilos </a:t>
            </a:r>
          </a:p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Do nosso navegador ou seja retirar o </a:t>
            </a:r>
            <a:r>
              <a:rPr lang="pt-BR" sz="4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user</a:t>
            </a:r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r>
              <a:rPr lang="pt-BR" sz="4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agent</a:t>
            </a:r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53F62F2-3C60-6C48-4614-BA406144C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97" y="138774"/>
            <a:ext cx="4699885" cy="93997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94AF8D7-EE7C-1062-82C6-AA9718C35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0300" y="2975287"/>
            <a:ext cx="7837420" cy="246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28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53F62F2-3C60-6C48-4614-BA406144C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97" y="138774"/>
            <a:ext cx="4699885" cy="939977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2E2ED7F-528D-5A73-CD57-14501097FF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162" y="3187715"/>
            <a:ext cx="10267458" cy="330607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BB2F82B-037B-22AC-80AE-938F54272260}"/>
              </a:ext>
            </a:extLst>
          </p:cNvPr>
          <p:cNvSpPr txBox="1"/>
          <p:nvPr/>
        </p:nvSpPr>
        <p:spPr>
          <a:xfrm>
            <a:off x="276407" y="968742"/>
            <a:ext cx="11102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O seletor </a:t>
            </a:r>
            <a:r>
              <a:rPr lang="pt-BR" sz="4000" dirty="0">
                <a:solidFill>
                  <a:schemeClr val="bg1"/>
                </a:solidFill>
                <a:latin typeface="Aparajita" panose="020B0502040204020203" pitchFamily="18" charset="0"/>
                <a:ea typeface="Roboto" panose="02000000000000000000" pitchFamily="2" charset="0"/>
                <a:cs typeface="Aparajita" panose="020B0502040204020203" pitchFamily="18" charset="0"/>
              </a:rPr>
              <a:t>*</a:t>
            </a:r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seleciona tudo que esta no </a:t>
            </a:r>
          </a:p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HTML.</a:t>
            </a:r>
          </a:p>
        </p:txBody>
      </p:sp>
    </p:spTree>
    <p:extLst>
      <p:ext uri="{BB962C8B-B14F-4D97-AF65-F5344CB8AC3E}">
        <p14:creationId xmlns:p14="http://schemas.microsoft.com/office/powerpoint/2010/main" val="1200108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442E4FB-8641-9C62-552B-9CB13F98C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971" y="2227236"/>
            <a:ext cx="10630058" cy="324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293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53F62F2-3C60-6C48-4614-BA406144C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97" y="138774"/>
            <a:ext cx="4699885" cy="939977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BB2F82B-037B-22AC-80AE-938F54272260}"/>
              </a:ext>
            </a:extLst>
          </p:cNvPr>
          <p:cNvSpPr txBox="1"/>
          <p:nvPr/>
        </p:nvSpPr>
        <p:spPr>
          <a:xfrm>
            <a:off x="276407" y="968742"/>
            <a:ext cx="111021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Vamos continuar dando estilo no nosso cabeçalho.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301F98A-AE99-F963-63BA-4ED2C14F6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0456" y="2350516"/>
            <a:ext cx="7550241" cy="443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85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53F62F2-3C60-6C48-4614-BA406144C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97" y="138774"/>
            <a:ext cx="4699885" cy="939977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BB2F82B-037B-22AC-80AE-938F54272260}"/>
              </a:ext>
            </a:extLst>
          </p:cNvPr>
          <p:cNvSpPr txBox="1"/>
          <p:nvPr/>
        </p:nvSpPr>
        <p:spPr>
          <a:xfrm>
            <a:off x="363640" y="874455"/>
            <a:ext cx="1110210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Sem uma Fonte bacana nosso site não fica massa,</a:t>
            </a:r>
          </a:p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Entre no site https://fonts.google.com</a:t>
            </a:r>
          </a:p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E escolha uma fonte.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512A64E-CD93-CDAF-C6F9-86641B129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6365" y="3662605"/>
            <a:ext cx="8580365" cy="269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21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53F62F2-3C60-6C48-4614-BA406144C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97" y="138774"/>
            <a:ext cx="4699885" cy="93997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4A24ECD-EE73-09CB-A177-B1073584BC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792" y="873000"/>
            <a:ext cx="9229725" cy="8667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BEADC34-D857-D8FB-DAE5-B725C667F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0162" y="1874775"/>
            <a:ext cx="1971675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78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53F62F2-3C60-6C48-4614-BA406144C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97" y="138774"/>
            <a:ext cx="4699885" cy="93997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12DFC6E-968C-2314-E051-1699E4BB6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7841" y="523568"/>
            <a:ext cx="2774171" cy="61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19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179" y="5367753"/>
            <a:ext cx="2361210" cy="172529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DC6D3D3-C50D-5E24-190F-CF2294EB2CD0}"/>
              </a:ext>
            </a:extLst>
          </p:cNvPr>
          <p:cNvSpPr txBox="1"/>
          <p:nvPr/>
        </p:nvSpPr>
        <p:spPr>
          <a:xfrm>
            <a:off x="1236884" y="796657"/>
            <a:ext cx="1008380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O que é </a:t>
            </a:r>
            <a:r>
              <a:rPr lang="pt-BR" sz="28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back-end</a:t>
            </a:r>
            <a:r>
              <a:rPr lang="pt-BR" sz="54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?</a:t>
            </a:r>
          </a:p>
          <a:p>
            <a:pPr algn="ctr"/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Em uma abordagem mais técnica, o </a:t>
            </a:r>
            <a:r>
              <a:rPr lang="pt-BR" sz="28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back-end</a:t>
            </a:r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envolve servidor, banco de dados e aplicação. Desta forma, o desenvolvedor na área é responsável por construir e manter esses componentes juntos para que as informações sejam organizadas e armazenadas corretamente, o que permite que uma página funcione bem, de maneira segura e se mantenha no ar para os usuários acessarem.</a:t>
            </a:r>
          </a:p>
        </p:txBody>
      </p:sp>
    </p:spTree>
    <p:extLst>
      <p:ext uri="{BB962C8B-B14F-4D97-AF65-F5344CB8AC3E}">
        <p14:creationId xmlns:p14="http://schemas.microsoft.com/office/powerpoint/2010/main" val="3616617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53F62F2-3C60-6C48-4614-BA406144C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97" y="138774"/>
            <a:ext cx="4699885" cy="93997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2CA2E4-2A7E-EB9A-39DA-7756D4478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2397" y="747051"/>
            <a:ext cx="743902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32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BB2F82B-037B-22AC-80AE-938F54272260}"/>
              </a:ext>
            </a:extLst>
          </p:cNvPr>
          <p:cNvSpPr txBox="1"/>
          <p:nvPr/>
        </p:nvSpPr>
        <p:spPr>
          <a:xfrm>
            <a:off x="181187" y="1906842"/>
            <a:ext cx="111021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Agora vamos colocar uma animação</a:t>
            </a:r>
          </a:p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no nosso cabeçalho menu.</a:t>
            </a:r>
          </a:p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Pra deixar ele mais estiloso ainda.</a:t>
            </a:r>
          </a:p>
        </p:txBody>
      </p:sp>
    </p:spTree>
    <p:extLst>
      <p:ext uri="{BB962C8B-B14F-4D97-AF65-F5344CB8AC3E}">
        <p14:creationId xmlns:p14="http://schemas.microsoft.com/office/powerpoint/2010/main" val="963706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3" name="Imagem 2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53F62F2-3C60-6C48-4614-BA406144C0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97" y="138774"/>
            <a:ext cx="4699885" cy="93997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149FFBD-ED8B-5EA2-C650-CF115D1515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3584" y="138774"/>
            <a:ext cx="7439025" cy="67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50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254D4C7-9374-F04E-EC6F-AD4ADFB48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5294"/>
            <a:ext cx="12192000" cy="70310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6F3D849-5B54-9FCF-2F88-F710499449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635562"/>
            <a:ext cx="12192000" cy="72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163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1F7B8ED-4747-79A9-53FD-204677C9F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163" y="929403"/>
            <a:ext cx="9583674" cy="579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14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BB2F82B-037B-22AC-80AE-938F54272260}"/>
              </a:ext>
            </a:extLst>
          </p:cNvPr>
          <p:cNvSpPr txBox="1"/>
          <p:nvPr/>
        </p:nvSpPr>
        <p:spPr>
          <a:xfrm>
            <a:off x="544946" y="2644261"/>
            <a:ext cx="11062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Agora Vamos separar nosso arquivo CSS</a:t>
            </a:r>
          </a:p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Do nosso arquivo HTML.</a:t>
            </a:r>
          </a:p>
        </p:txBody>
      </p:sp>
    </p:spTree>
    <p:extLst>
      <p:ext uri="{BB962C8B-B14F-4D97-AF65-F5344CB8AC3E}">
        <p14:creationId xmlns:p14="http://schemas.microsoft.com/office/powerpoint/2010/main" val="3785269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A0EEA26-A8FA-A6D9-CF13-946B035DB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06" y="1491689"/>
            <a:ext cx="2990850" cy="35528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93BF886-7972-C7F5-E3A0-14A54CC93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2475" y="1491688"/>
            <a:ext cx="2867025" cy="3552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1070910-54BC-EDB3-3893-F3D974C42C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5180" y="1491688"/>
            <a:ext cx="4229100" cy="3590925"/>
          </a:xfrm>
          <a:prstGeom prst="rect">
            <a:avLst/>
          </a:prstGeom>
        </p:spPr>
      </p:pic>
      <p:pic>
        <p:nvPicPr>
          <p:cNvPr id="8" name="Imagem 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4820D87-7FF6-FCC9-116D-68868C0F31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97" y="138774"/>
            <a:ext cx="4699885" cy="93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57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BB2F82B-037B-22AC-80AE-938F54272260}"/>
              </a:ext>
            </a:extLst>
          </p:cNvPr>
          <p:cNvSpPr txBox="1"/>
          <p:nvPr/>
        </p:nvSpPr>
        <p:spPr>
          <a:xfrm>
            <a:off x="544946" y="2644261"/>
            <a:ext cx="110620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Vamos copiar todo o conteúdo da </a:t>
            </a:r>
            <a:r>
              <a:rPr lang="pt-BR" sz="4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tag</a:t>
            </a:r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&lt;</a:t>
            </a:r>
            <a:r>
              <a:rPr lang="pt-BR" sz="4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style</a:t>
            </a:r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&gt; para dentro do nosso novo arquivo css.</a:t>
            </a:r>
          </a:p>
        </p:txBody>
      </p:sp>
    </p:spTree>
    <p:extLst>
      <p:ext uri="{BB962C8B-B14F-4D97-AF65-F5344CB8AC3E}">
        <p14:creationId xmlns:p14="http://schemas.microsoft.com/office/powerpoint/2010/main" val="7024449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9FF133E-C617-8D05-DEE7-785870449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2397" y="695541"/>
            <a:ext cx="8318915" cy="6162458"/>
          </a:xfrm>
          <a:prstGeom prst="rect">
            <a:avLst/>
          </a:prstGeom>
        </p:spPr>
      </p:pic>
      <p:pic>
        <p:nvPicPr>
          <p:cNvPr id="4" name="Imagem 3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F504C77-C827-9330-6400-A4D8E1AD57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97" y="138774"/>
            <a:ext cx="4699885" cy="93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947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4" name="Imagem 3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F504C77-C827-9330-6400-A4D8E1AD5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97" y="138774"/>
            <a:ext cx="4699885" cy="93997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E553B02-A099-5CAC-E9DE-0AA443F7B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3543" y="629042"/>
            <a:ext cx="6932615" cy="609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08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14" y="5408230"/>
            <a:ext cx="2361210" cy="1725293"/>
          </a:xfrm>
          <a:prstGeom prst="rect">
            <a:avLst/>
          </a:prstGeom>
        </p:spPr>
      </p:pic>
      <p:pic>
        <p:nvPicPr>
          <p:cNvPr id="4" name="Imagem 3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C31B9631-9B90-9014-6CCA-C3FCF3196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7A8433F8-4435-52C3-935B-6A52F552E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15" y="304801"/>
            <a:ext cx="1725294" cy="172529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8D351AA-28B5-E638-0AC9-30DA00922E41}"/>
              </a:ext>
            </a:extLst>
          </p:cNvPr>
          <p:cNvSpPr txBox="1"/>
          <p:nvPr/>
        </p:nvSpPr>
        <p:spPr>
          <a:xfrm>
            <a:off x="1054100" y="2334895"/>
            <a:ext cx="10083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Sigla para </a:t>
            </a:r>
            <a:r>
              <a:rPr lang="pt-BR" sz="28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HyperText</a:t>
            </a:r>
            <a:r>
              <a:rPr lang="pt-BR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Markup </a:t>
            </a:r>
            <a:r>
              <a:rPr lang="pt-BR" sz="28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Language</a:t>
            </a:r>
            <a:r>
              <a:rPr lang="pt-BR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— Linguagem de Marcação de Hipertexto —, o HTML </a:t>
            </a:r>
            <a:r>
              <a:rPr lang="pt-BR" sz="28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é o componente base da web.</a:t>
            </a:r>
            <a:r>
              <a:rPr lang="pt-BR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 </a:t>
            </a:r>
            <a:r>
              <a:rPr lang="pt-BR" sz="2800" b="1" i="0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Isso quer dizer que ele permite a construção de websites e a inserção de novos conteúdos, como imagens e vídeos, por meio dos hipertextos.</a:t>
            </a:r>
            <a:endParaRPr lang="pt-BR" sz="2800" dirty="0">
              <a:solidFill>
                <a:schemeClr val="bg1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46041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2" name="Imagem 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C9F71DEE-207E-DA18-0DAB-D397362247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51AF6B7-FC51-19A7-6C5B-F30F44F3F5FC}"/>
              </a:ext>
            </a:extLst>
          </p:cNvPr>
          <p:cNvSpPr txBox="1"/>
          <p:nvPr/>
        </p:nvSpPr>
        <p:spPr>
          <a:xfrm>
            <a:off x="1129965" y="883770"/>
            <a:ext cx="110620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Vamos excluir a </a:t>
            </a:r>
            <a:r>
              <a:rPr lang="pt-BR" sz="4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tag</a:t>
            </a:r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&lt;</a:t>
            </a:r>
            <a:r>
              <a:rPr lang="pt-BR" sz="4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style</a:t>
            </a:r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&gt; do nosso </a:t>
            </a:r>
            <a:r>
              <a:rPr lang="pt-BR" sz="4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html</a:t>
            </a:r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</a:p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e depois linkar (vincular) nosso novo arquivo</a:t>
            </a:r>
          </a:p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Css no nosso arquivo </a:t>
            </a:r>
            <a:r>
              <a:rPr lang="pt-BR" sz="4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html</a:t>
            </a:r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4F81AEC-861A-291A-AB8E-B4054E02C4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0534" y="3056367"/>
            <a:ext cx="5375903" cy="351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16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2" name="Imagem 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C9F71DEE-207E-DA18-0DAB-D397362247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99D4E89-14F8-86BC-B737-FBFC8355E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638" y="1199228"/>
            <a:ext cx="94011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74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2" name="Imagem 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C9F71DEE-207E-DA18-0DAB-D397362247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8F5B659-7721-3845-AE0D-43DFA2655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5844" y="1218618"/>
            <a:ext cx="10146891" cy="442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98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51AF6B7-FC51-19A7-6C5B-F30F44F3F5FC}"/>
              </a:ext>
            </a:extLst>
          </p:cNvPr>
          <p:cNvSpPr txBox="1"/>
          <p:nvPr/>
        </p:nvSpPr>
        <p:spPr>
          <a:xfrm>
            <a:off x="348301" y="2373357"/>
            <a:ext cx="11062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Vamos adicionar uma imagem e alguns textos no  nosso site de perfil.</a:t>
            </a:r>
          </a:p>
        </p:txBody>
      </p:sp>
    </p:spTree>
    <p:extLst>
      <p:ext uri="{BB962C8B-B14F-4D97-AF65-F5344CB8AC3E}">
        <p14:creationId xmlns:p14="http://schemas.microsoft.com/office/powerpoint/2010/main" val="2026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2" name="Imagem 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C9F71DEE-207E-DA18-0DAB-D397362247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51AF6B7-FC51-19A7-6C5B-F30F44F3F5FC}"/>
              </a:ext>
            </a:extLst>
          </p:cNvPr>
          <p:cNvSpPr txBox="1"/>
          <p:nvPr/>
        </p:nvSpPr>
        <p:spPr>
          <a:xfrm>
            <a:off x="1129963" y="275099"/>
            <a:ext cx="11062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Vamos criar uma &lt;</a:t>
            </a:r>
            <a:r>
              <a:rPr lang="pt-BR" sz="4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id&gt;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E11E9F-EF7E-2C81-A56B-5C9779BC1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0180" y="1173219"/>
            <a:ext cx="7241600" cy="54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684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2" name="Imagem 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C9F71DEE-207E-DA18-0DAB-D397362247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6A4B94F-5DDD-CF64-5C6D-7BE71819C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1604" y="1167781"/>
            <a:ext cx="5509406" cy="531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43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2" name="Imagem 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C9F71DEE-207E-DA18-0DAB-D397362247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47419CE-E045-0CB0-3A73-F8970DA13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061" y="1853266"/>
            <a:ext cx="8143058" cy="29456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9ECD160-0CF0-1E2A-5F60-CE21544373CD}"/>
              </a:ext>
            </a:extLst>
          </p:cNvPr>
          <p:cNvSpPr txBox="1"/>
          <p:nvPr/>
        </p:nvSpPr>
        <p:spPr>
          <a:xfrm>
            <a:off x="1867136" y="5003678"/>
            <a:ext cx="8143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SRC  endereço da  imagem.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3EC7BCD-44A8-85EA-29D5-EC1A785118CD}"/>
              </a:ext>
            </a:extLst>
          </p:cNvPr>
          <p:cNvSpPr txBox="1"/>
          <p:nvPr/>
        </p:nvSpPr>
        <p:spPr>
          <a:xfrm>
            <a:off x="4048941" y="585432"/>
            <a:ext cx="81430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alt</a:t>
            </a:r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	um texto  caso a imagem</a:t>
            </a:r>
          </a:p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Não carregue.</a:t>
            </a:r>
          </a:p>
        </p:txBody>
      </p:sp>
    </p:spTree>
    <p:extLst>
      <p:ext uri="{BB962C8B-B14F-4D97-AF65-F5344CB8AC3E}">
        <p14:creationId xmlns:p14="http://schemas.microsoft.com/office/powerpoint/2010/main" val="1616850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2" name="Imagem 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C9F71DEE-207E-DA18-0DAB-D397362247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458FF1E-22FD-CF12-BDB0-54910036F3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9899" y="2749658"/>
            <a:ext cx="91821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04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51AF6B7-FC51-19A7-6C5B-F30F44F3F5FC}"/>
              </a:ext>
            </a:extLst>
          </p:cNvPr>
          <p:cNvSpPr txBox="1"/>
          <p:nvPr/>
        </p:nvSpPr>
        <p:spPr>
          <a:xfrm>
            <a:off x="377798" y="3075057"/>
            <a:ext cx="11062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Pegadinha.</a:t>
            </a:r>
          </a:p>
        </p:txBody>
      </p:sp>
    </p:spTree>
    <p:extLst>
      <p:ext uri="{BB962C8B-B14F-4D97-AF65-F5344CB8AC3E}">
        <p14:creationId xmlns:p14="http://schemas.microsoft.com/office/powerpoint/2010/main" val="32679423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FB2498F-7D37-B567-ADF8-BCCAFB06D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864" y="1146875"/>
            <a:ext cx="10356980" cy="50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60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538" y="5369484"/>
            <a:ext cx="2361210" cy="172529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8D351AA-28B5-E638-0AC9-30DA00922E41}"/>
              </a:ext>
            </a:extLst>
          </p:cNvPr>
          <p:cNvSpPr txBox="1"/>
          <p:nvPr/>
        </p:nvSpPr>
        <p:spPr>
          <a:xfrm>
            <a:off x="1054099" y="2843273"/>
            <a:ext cx="10083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CSS é chamado de linguagem </a:t>
            </a:r>
            <a:r>
              <a:rPr lang="pt-BR" sz="28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Cascading</a:t>
            </a:r>
            <a:r>
              <a:rPr lang="pt-BR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r>
              <a:rPr lang="pt-BR" sz="28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Style</a:t>
            </a:r>
            <a:r>
              <a:rPr lang="pt-BR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r>
              <a:rPr lang="pt-BR" sz="2800" b="0" i="0" dirty="0" err="1">
                <a:solidFill>
                  <a:schemeClr val="bg1"/>
                </a:solidFill>
                <a:effectLst/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Sheet</a:t>
            </a:r>
            <a:r>
              <a:rPr lang="pt-BR" sz="2800" b="0" i="0" dirty="0">
                <a:solidFill>
                  <a:schemeClr val="bg1"/>
                </a:solidFill>
                <a:effectLst/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e é usado para estilizar elementos escritos em uma linguagem de marcação como HTML. O CSS separa o conteúdo da representação visual do site.</a:t>
            </a:r>
            <a:endParaRPr lang="pt-BR" sz="2800" dirty="0">
              <a:solidFill>
                <a:schemeClr val="bg1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3" name="Imagem 2" descr="Ícone&#10;&#10;Descrição gerada automaticamente">
            <a:extLst>
              <a:ext uri="{FF2B5EF4-FFF2-40B4-BE49-F238E27FC236}">
                <a16:creationId xmlns:a16="http://schemas.microsoft.com/office/drawing/2014/main" id="{99993F27-5F72-7F1D-630E-DD8F9A590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538" y="433387"/>
            <a:ext cx="2026923" cy="2026923"/>
          </a:xfrm>
          <a:prstGeom prst="rect">
            <a:avLst/>
          </a:prstGeom>
        </p:spPr>
      </p:pic>
      <p:pic>
        <p:nvPicPr>
          <p:cNvPr id="9" name="Imagem 8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307DE7CA-7FA5-04A6-CA27-2668C8E3F1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97" y="138774"/>
            <a:ext cx="4699885" cy="93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76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51AF6B7-FC51-19A7-6C5B-F30F44F3F5FC}"/>
              </a:ext>
            </a:extLst>
          </p:cNvPr>
          <p:cNvSpPr txBox="1"/>
          <p:nvPr/>
        </p:nvSpPr>
        <p:spPr>
          <a:xfrm>
            <a:off x="304056" y="783803"/>
            <a:ext cx="110620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Para os textos  eu escolhi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D27DEC-024D-30AB-4320-12BAF28CF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601" y="1491688"/>
            <a:ext cx="10435486" cy="193731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F6F9E51-F981-115F-5272-E27B94998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3799" y="3863476"/>
            <a:ext cx="6067425" cy="1790700"/>
          </a:xfrm>
          <a:prstGeom prst="rect">
            <a:avLst/>
          </a:prstGeom>
        </p:spPr>
      </p:pic>
      <p:pic>
        <p:nvPicPr>
          <p:cNvPr id="7" name="Imagem 6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4D555DF-22D1-4DC7-6797-A6C69D7DA2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34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51AF6B7-FC51-19A7-6C5B-F30F44F3F5FC}"/>
              </a:ext>
            </a:extLst>
          </p:cNvPr>
          <p:cNvSpPr txBox="1"/>
          <p:nvPr/>
        </p:nvSpPr>
        <p:spPr>
          <a:xfrm>
            <a:off x="564982" y="1948477"/>
            <a:ext cx="1106203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Agora vamos aplicar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estilos a nossa &lt;</a:t>
            </a:r>
            <a:r>
              <a:rPr lang="pt-BR" sz="8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8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id box&gt;.</a:t>
            </a:r>
          </a:p>
        </p:txBody>
      </p:sp>
    </p:spTree>
    <p:extLst>
      <p:ext uri="{BB962C8B-B14F-4D97-AF65-F5344CB8AC3E}">
        <p14:creationId xmlns:p14="http://schemas.microsoft.com/office/powerpoint/2010/main" val="14830125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4" name="Imagem 3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F504C77-C827-9330-6400-A4D8E1AD5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97" y="138774"/>
            <a:ext cx="4699885" cy="939977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971B259-1C06-0DD7-6E39-FA3171C84E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187" y="1630462"/>
            <a:ext cx="10705594" cy="341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002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AB9469D-7D48-FB70-D058-EF2FC9A55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29042"/>
            <a:ext cx="12192000" cy="535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110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4" name="Imagem 3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F504C77-C827-9330-6400-A4D8E1AD5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97" y="138774"/>
            <a:ext cx="4699885" cy="93997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7D7FCE2-81F7-8D47-CE68-1E27EE68B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792" y="1232013"/>
            <a:ext cx="9130112" cy="548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661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E524E5D-D327-E4F3-F342-0B18D63AE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1243"/>
            <a:ext cx="12192000" cy="619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498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pic>
        <p:nvPicPr>
          <p:cNvPr id="4" name="Imagem 3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F504C77-C827-9330-6400-A4D8E1AD57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97" y="138774"/>
            <a:ext cx="4699885" cy="93997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B6EF69B-5FA5-327F-EA37-48E1CA6ABBB2}"/>
              </a:ext>
            </a:extLst>
          </p:cNvPr>
          <p:cNvSpPr txBox="1"/>
          <p:nvPr/>
        </p:nvSpPr>
        <p:spPr>
          <a:xfrm>
            <a:off x="2415497" y="568825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Podemos criar também variáveis no css, para repetir e alterar rapidamente blocos de códigos.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E4C97FE-B7EF-32B5-9CD0-C37B72B87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115" y="1598550"/>
            <a:ext cx="10255904" cy="9239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E527F0D-CC1E-49C8-7A7E-602B20C2CEA4}"/>
              </a:ext>
            </a:extLst>
          </p:cNvPr>
          <p:cNvSpPr txBox="1"/>
          <p:nvPr/>
        </p:nvSpPr>
        <p:spPr>
          <a:xfrm>
            <a:off x="2152261" y="2715610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Para usar é so chamar a variável onde você quer substituir ela.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7AF6F33-988D-A8C8-BE8C-B47D5FEB0C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399" y="4166321"/>
            <a:ext cx="4011431" cy="162877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76E1E23-E19D-4A85-9B32-FC46EF474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3055" y="4113609"/>
            <a:ext cx="3928995" cy="1638300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8E17563-72B5-C067-FF0D-4B221A6C7B60}"/>
              </a:ext>
            </a:extLst>
          </p:cNvPr>
          <p:cNvGrpSpPr/>
          <p:nvPr/>
        </p:nvGrpSpPr>
        <p:grpSpPr>
          <a:xfrm>
            <a:off x="4442284" y="4802655"/>
            <a:ext cx="1940400" cy="493200"/>
            <a:chOff x="4442284" y="4802655"/>
            <a:chExt cx="1940400" cy="49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Tinta 16">
                  <a:extLst>
                    <a:ext uri="{FF2B5EF4-FFF2-40B4-BE49-F238E27FC236}">
                      <a16:creationId xmlns:a16="http://schemas.microsoft.com/office/drawing/2014/main" id="{1E04B480-77EB-E065-1851-2B425A635F00}"/>
                    </a:ext>
                  </a:extLst>
                </p14:cNvPr>
                <p14:cNvContentPartPr/>
                <p14:nvPr/>
              </p14:nvContentPartPr>
              <p14:xfrm>
                <a:off x="4442284" y="4848375"/>
                <a:ext cx="1514160" cy="195480"/>
              </p14:xfrm>
            </p:contentPart>
          </mc:Choice>
          <mc:Fallback xmlns="">
            <p:pic>
              <p:nvPicPr>
                <p:cNvPr id="17" name="Tinta 16">
                  <a:extLst>
                    <a:ext uri="{FF2B5EF4-FFF2-40B4-BE49-F238E27FC236}">
                      <a16:creationId xmlns:a16="http://schemas.microsoft.com/office/drawing/2014/main" id="{1E04B480-77EB-E065-1851-2B425A635F0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33284" y="4839375"/>
                  <a:ext cx="153180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Tinta 17">
                  <a:extLst>
                    <a:ext uri="{FF2B5EF4-FFF2-40B4-BE49-F238E27FC236}">
                      <a16:creationId xmlns:a16="http://schemas.microsoft.com/office/drawing/2014/main" id="{4881656F-421C-6FC2-7D09-34B12618608D}"/>
                    </a:ext>
                  </a:extLst>
                </p14:cNvPr>
                <p14:cNvContentPartPr/>
                <p14:nvPr/>
              </p14:nvContentPartPr>
              <p14:xfrm>
                <a:off x="5809204" y="4802655"/>
                <a:ext cx="573480" cy="493200"/>
              </p14:xfrm>
            </p:contentPart>
          </mc:Choice>
          <mc:Fallback xmlns="">
            <p:pic>
              <p:nvPicPr>
                <p:cNvPr id="18" name="Tinta 17">
                  <a:extLst>
                    <a:ext uri="{FF2B5EF4-FFF2-40B4-BE49-F238E27FC236}">
                      <a16:creationId xmlns:a16="http://schemas.microsoft.com/office/drawing/2014/main" id="{4881656F-421C-6FC2-7D09-34B1261860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800564" y="4794015"/>
                  <a:ext cx="591120" cy="51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A35B18A5-BFF7-08F6-545A-BCFFF1979412}"/>
              </a:ext>
            </a:extLst>
          </p:cNvPr>
          <p:cNvGrpSpPr/>
          <p:nvPr/>
        </p:nvGrpSpPr>
        <p:grpSpPr>
          <a:xfrm>
            <a:off x="4608604" y="5578455"/>
            <a:ext cx="498600" cy="537480"/>
            <a:chOff x="4608604" y="5578455"/>
            <a:chExt cx="498600" cy="53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0" name="Tinta 19">
                  <a:extLst>
                    <a:ext uri="{FF2B5EF4-FFF2-40B4-BE49-F238E27FC236}">
                      <a16:creationId xmlns:a16="http://schemas.microsoft.com/office/drawing/2014/main" id="{5B7EC7A2-87D2-1BCA-08D0-239F99DB569D}"/>
                    </a:ext>
                  </a:extLst>
                </p14:cNvPr>
                <p14:cNvContentPartPr/>
                <p14:nvPr/>
              </p14:nvContentPartPr>
              <p14:xfrm>
                <a:off x="4765564" y="5587815"/>
                <a:ext cx="97200" cy="326160"/>
              </p14:xfrm>
            </p:contentPart>
          </mc:Choice>
          <mc:Fallback xmlns="">
            <p:pic>
              <p:nvPicPr>
                <p:cNvPr id="20" name="Tinta 19">
                  <a:extLst>
                    <a:ext uri="{FF2B5EF4-FFF2-40B4-BE49-F238E27FC236}">
                      <a16:creationId xmlns:a16="http://schemas.microsoft.com/office/drawing/2014/main" id="{5B7EC7A2-87D2-1BCA-08D0-239F99DB569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56564" y="5579175"/>
                  <a:ext cx="114840" cy="34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Tinta 20">
                  <a:extLst>
                    <a:ext uri="{FF2B5EF4-FFF2-40B4-BE49-F238E27FC236}">
                      <a16:creationId xmlns:a16="http://schemas.microsoft.com/office/drawing/2014/main" id="{05507722-F8E2-E0F8-04B0-7D3BE817BEBC}"/>
                    </a:ext>
                  </a:extLst>
                </p14:cNvPr>
                <p14:cNvContentPartPr/>
                <p14:nvPr/>
              </p14:nvContentPartPr>
              <p14:xfrm>
                <a:off x="4895164" y="5578455"/>
                <a:ext cx="50400" cy="217080"/>
              </p14:xfrm>
            </p:contentPart>
          </mc:Choice>
          <mc:Fallback xmlns="">
            <p:pic>
              <p:nvPicPr>
                <p:cNvPr id="21" name="Tinta 20">
                  <a:extLst>
                    <a:ext uri="{FF2B5EF4-FFF2-40B4-BE49-F238E27FC236}">
                      <a16:creationId xmlns:a16="http://schemas.microsoft.com/office/drawing/2014/main" id="{05507722-F8E2-E0F8-04B0-7D3BE817BEB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886164" y="5569455"/>
                  <a:ext cx="6804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Tinta 21">
                  <a:extLst>
                    <a:ext uri="{FF2B5EF4-FFF2-40B4-BE49-F238E27FC236}">
                      <a16:creationId xmlns:a16="http://schemas.microsoft.com/office/drawing/2014/main" id="{1A8745BB-E704-9C8B-59A4-CE52B7785A38}"/>
                    </a:ext>
                  </a:extLst>
                </p14:cNvPr>
                <p14:cNvContentPartPr/>
                <p14:nvPr/>
              </p14:nvContentPartPr>
              <p14:xfrm>
                <a:off x="4608604" y="5688255"/>
                <a:ext cx="498600" cy="427680"/>
              </p14:xfrm>
            </p:contentPart>
          </mc:Choice>
          <mc:Fallback xmlns="">
            <p:pic>
              <p:nvPicPr>
                <p:cNvPr id="22" name="Tinta 21">
                  <a:extLst>
                    <a:ext uri="{FF2B5EF4-FFF2-40B4-BE49-F238E27FC236}">
                      <a16:creationId xmlns:a16="http://schemas.microsoft.com/office/drawing/2014/main" id="{1A8745BB-E704-9C8B-59A4-CE52B7785A3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99964" y="5679615"/>
                  <a:ext cx="516240" cy="44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7741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51AF6B7-FC51-19A7-6C5B-F30F44F3F5FC}"/>
              </a:ext>
            </a:extLst>
          </p:cNvPr>
          <p:cNvSpPr txBox="1"/>
          <p:nvPr/>
        </p:nvSpPr>
        <p:spPr>
          <a:xfrm>
            <a:off x="771786" y="1123993"/>
            <a:ext cx="10268125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Agora vamos usar algo que já estava preparado dentro do nosso código.</a:t>
            </a:r>
          </a:p>
          <a:p>
            <a:pPr algn="ctr"/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A &lt;</a:t>
            </a:r>
            <a:r>
              <a:rPr lang="pt-BR" sz="5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&gt;</a:t>
            </a:r>
          </a:p>
          <a:p>
            <a:pPr algn="ctr"/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A &lt;</a:t>
            </a:r>
            <a:r>
              <a:rPr lang="pt-BR" sz="5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r>
              <a:rPr lang="pt-BR" sz="5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class</a:t>
            </a:r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&gt;</a:t>
            </a:r>
          </a:p>
          <a:p>
            <a:pPr algn="ctr"/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A &lt;</a:t>
            </a:r>
            <a:r>
              <a:rPr lang="pt-BR" sz="5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id&gt;</a:t>
            </a:r>
          </a:p>
          <a:p>
            <a:pPr algn="ctr"/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A &lt;</a:t>
            </a:r>
            <a:r>
              <a:rPr lang="pt-BR" sz="5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id”” / </a:t>
            </a:r>
            <a:r>
              <a:rPr lang="pt-BR" sz="5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Class</a:t>
            </a:r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””</a:t>
            </a:r>
          </a:p>
        </p:txBody>
      </p:sp>
      <p:pic>
        <p:nvPicPr>
          <p:cNvPr id="2" name="Imagem 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B2EC6C7-F61F-51C8-FCA6-B9721226A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901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51AF6B7-FC51-19A7-6C5B-F30F44F3F5FC}"/>
              </a:ext>
            </a:extLst>
          </p:cNvPr>
          <p:cNvSpPr txBox="1"/>
          <p:nvPr/>
        </p:nvSpPr>
        <p:spPr>
          <a:xfrm>
            <a:off x="755008" y="388393"/>
            <a:ext cx="10268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Primeiro a &lt;</a:t>
            </a:r>
            <a:r>
              <a:rPr lang="pt-BR" sz="5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&gt;</a:t>
            </a:r>
          </a:p>
          <a:p>
            <a:pPr algn="ctr"/>
            <a:endParaRPr lang="pt-BR" sz="5000" dirty="0">
              <a:solidFill>
                <a:schemeClr val="bg1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2" name="Imagem 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D556A11E-D297-D5DC-FABD-185D46586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BC815FD-9AD2-6F9A-8328-2615C8FB0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0086" y="1262371"/>
            <a:ext cx="9067223" cy="151447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2D4F9B1-5687-2166-D723-13076DB9F38D}"/>
              </a:ext>
            </a:extLst>
          </p:cNvPr>
          <p:cNvSpPr txBox="1"/>
          <p:nvPr/>
        </p:nvSpPr>
        <p:spPr>
          <a:xfrm>
            <a:off x="2167669" y="3759346"/>
            <a:ext cx="73152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Imagine  a </a:t>
            </a:r>
            <a:r>
              <a:rPr lang="pt-BR" sz="24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como um caixinha organizadora  onde você consegue escrever e organizar vários códigos HTML, </a:t>
            </a:r>
            <a:r>
              <a:rPr lang="pt-BR" sz="2400" dirty="0">
                <a:solidFill>
                  <a:srgbClr val="FF0000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CUIDADO </a:t>
            </a:r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não confunda com variáveis.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Nesse caso ai organizamos  todos os links e os textos do nosso cabeçalho.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endParaRPr lang="pt-BR" sz="2400" dirty="0">
              <a:solidFill>
                <a:srgbClr val="FF0000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57853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51AF6B7-FC51-19A7-6C5B-F30F44F3F5FC}"/>
              </a:ext>
            </a:extLst>
          </p:cNvPr>
          <p:cNvSpPr txBox="1"/>
          <p:nvPr/>
        </p:nvSpPr>
        <p:spPr>
          <a:xfrm>
            <a:off x="755008" y="388393"/>
            <a:ext cx="10268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u="sng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A</a:t>
            </a:r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&lt;</a:t>
            </a:r>
            <a:r>
              <a:rPr lang="pt-BR" sz="5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&gt; no css.</a:t>
            </a:r>
          </a:p>
          <a:p>
            <a:pPr algn="ctr"/>
            <a:endParaRPr lang="pt-BR" sz="5000" dirty="0">
              <a:solidFill>
                <a:schemeClr val="bg1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2D4F9B1-5687-2166-D723-13076DB9F38D}"/>
              </a:ext>
            </a:extLst>
          </p:cNvPr>
          <p:cNvSpPr txBox="1"/>
          <p:nvPr/>
        </p:nvSpPr>
        <p:spPr>
          <a:xfrm>
            <a:off x="2231470" y="3658652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No css nos podemos trabalhar editando somente os elementos que colocamos dentro da &lt;</a:t>
            </a:r>
            <a:r>
              <a:rPr lang="pt-BR" sz="24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&gt;.</a:t>
            </a:r>
          </a:p>
          <a:p>
            <a:pPr algn="ctr"/>
            <a:endParaRPr lang="pt-BR" sz="2400" dirty="0">
              <a:solidFill>
                <a:srgbClr val="FF0000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94A2A45-B42F-CC72-FA90-391BADB50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1311" y="1743626"/>
            <a:ext cx="6677025" cy="1019175"/>
          </a:xfrm>
          <a:prstGeom prst="rect">
            <a:avLst/>
          </a:prstGeom>
        </p:spPr>
      </p:pic>
      <p:pic>
        <p:nvPicPr>
          <p:cNvPr id="8" name="Imagem 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ECC0D81-A129-6C08-4450-45D0FEB831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97" y="138774"/>
            <a:ext cx="4699885" cy="93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92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14" y="5408230"/>
            <a:ext cx="2361210" cy="1725293"/>
          </a:xfrm>
          <a:prstGeom prst="rect">
            <a:avLst/>
          </a:prstGeom>
        </p:spPr>
      </p:pic>
      <p:pic>
        <p:nvPicPr>
          <p:cNvPr id="4" name="Imagem 3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C31B9631-9B90-9014-6CCA-C3FCF3196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7A8433F8-4435-52C3-935B-6A52F552E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14" y="282304"/>
            <a:ext cx="1725294" cy="172529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33E3729-652B-4079-CEB2-06A138CD7732}"/>
              </a:ext>
            </a:extLst>
          </p:cNvPr>
          <p:cNvSpPr txBox="1"/>
          <p:nvPr/>
        </p:nvSpPr>
        <p:spPr>
          <a:xfrm>
            <a:off x="1279819" y="2099486"/>
            <a:ext cx="10083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Vamos construir nosso primeiro site, nos já sabemos que o HTML possui varias TAGS:</a:t>
            </a:r>
          </a:p>
          <a:p>
            <a:pPr algn="ctr"/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r>
              <a:rPr lang="pt-BR" sz="28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&lt;HTML&gt; </a:t>
            </a:r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sou uma </a:t>
            </a:r>
            <a:r>
              <a:rPr lang="pt-BR" sz="28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tag</a:t>
            </a:r>
            <a:r>
              <a:rPr lang="pt-BR" sz="28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&lt;\HTML&gt;</a:t>
            </a:r>
          </a:p>
          <a:p>
            <a:pPr algn="ctr"/>
            <a:r>
              <a:rPr lang="pt-BR" sz="28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&lt;body&gt;</a:t>
            </a:r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sou uma </a:t>
            </a:r>
            <a:r>
              <a:rPr lang="pt-BR" sz="28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tag</a:t>
            </a:r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r>
              <a:rPr lang="pt-BR" sz="28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&lt;\body&gt;</a:t>
            </a:r>
          </a:p>
          <a:p>
            <a:pPr algn="ctr"/>
            <a:r>
              <a:rPr lang="pt-BR" sz="28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&lt;header&gt;</a:t>
            </a:r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sou uma </a:t>
            </a:r>
            <a:r>
              <a:rPr lang="pt-BR" sz="28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tag</a:t>
            </a:r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r>
              <a:rPr lang="pt-BR" sz="2800" dirty="0">
                <a:solidFill>
                  <a:schemeClr val="accent2">
                    <a:lumMod val="75000"/>
                  </a:schemeClr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&lt;\header&gt;</a:t>
            </a:r>
          </a:p>
          <a:p>
            <a:pPr algn="ctr"/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Através dessas  </a:t>
            </a:r>
            <a:r>
              <a:rPr lang="pt-BR" sz="28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tags</a:t>
            </a:r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conseguiremos construir nosso site, cada </a:t>
            </a:r>
            <a:r>
              <a:rPr lang="pt-BR" sz="28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tag</a:t>
            </a:r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dessa cria algo e claro existem outras </a:t>
            </a:r>
            <a:r>
              <a:rPr lang="pt-BR" sz="28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tags</a:t>
            </a:r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que podemos usar.</a:t>
            </a:r>
          </a:p>
        </p:txBody>
      </p:sp>
    </p:spTree>
    <p:extLst>
      <p:ext uri="{BB962C8B-B14F-4D97-AF65-F5344CB8AC3E}">
        <p14:creationId xmlns:p14="http://schemas.microsoft.com/office/powerpoint/2010/main" val="13686894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51AF6B7-FC51-19A7-6C5B-F30F44F3F5FC}"/>
              </a:ext>
            </a:extLst>
          </p:cNvPr>
          <p:cNvSpPr txBox="1"/>
          <p:nvPr/>
        </p:nvSpPr>
        <p:spPr>
          <a:xfrm>
            <a:off x="755008" y="388393"/>
            <a:ext cx="10268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A &lt;</a:t>
            </a:r>
            <a:r>
              <a:rPr lang="pt-BR" sz="5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r>
              <a:rPr lang="pt-BR" sz="5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class</a:t>
            </a:r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&gt;</a:t>
            </a:r>
          </a:p>
          <a:p>
            <a:pPr algn="ctr"/>
            <a:endParaRPr lang="pt-BR" sz="5000" dirty="0">
              <a:solidFill>
                <a:schemeClr val="bg1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2" name="Imagem 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D556A11E-D297-D5DC-FABD-185D46586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2D4F9B1-5687-2166-D723-13076DB9F38D}"/>
              </a:ext>
            </a:extLst>
          </p:cNvPr>
          <p:cNvSpPr txBox="1"/>
          <p:nvPr/>
        </p:nvSpPr>
        <p:spPr>
          <a:xfrm>
            <a:off x="2167669" y="3759346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endParaRPr lang="pt-BR" sz="2400" dirty="0">
              <a:solidFill>
                <a:srgbClr val="FF0000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49B3465-099A-E864-D757-26D5D7956B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1792" y="1342256"/>
            <a:ext cx="9378297" cy="15335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B6A5333-B3FA-1FF0-A501-A6100C6BDA3B}"/>
              </a:ext>
            </a:extLst>
          </p:cNvPr>
          <p:cNvSpPr txBox="1"/>
          <p:nvPr/>
        </p:nvSpPr>
        <p:spPr>
          <a:xfrm>
            <a:off x="2167669" y="3429000"/>
            <a:ext cx="7315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Imagine que podemos ser mais específicos com nossa &lt;</a:t>
            </a:r>
            <a:r>
              <a:rPr lang="pt-BR" sz="24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&gt;, dando para ela uma classe (</a:t>
            </a:r>
            <a:r>
              <a:rPr lang="pt-BR" sz="24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class</a:t>
            </a:r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)  &lt;</a:t>
            </a:r>
            <a:r>
              <a:rPr lang="pt-BR" sz="24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class</a:t>
            </a:r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=“**”&gt;.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endParaRPr lang="pt-BR" sz="2400" dirty="0">
              <a:solidFill>
                <a:srgbClr val="FF0000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861267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51AF6B7-FC51-19A7-6C5B-F30F44F3F5FC}"/>
              </a:ext>
            </a:extLst>
          </p:cNvPr>
          <p:cNvSpPr txBox="1"/>
          <p:nvPr/>
        </p:nvSpPr>
        <p:spPr>
          <a:xfrm>
            <a:off x="755008" y="388393"/>
            <a:ext cx="10268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A &lt;</a:t>
            </a:r>
            <a:r>
              <a:rPr lang="pt-BR" sz="5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r>
              <a:rPr lang="pt-BR" sz="5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class</a:t>
            </a:r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&gt; NO CSS.</a:t>
            </a:r>
          </a:p>
          <a:p>
            <a:pPr algn="ctr"/>
            <a:endParaRPr lang="pt-BR" sz="5000" dirty="0">
              <a:solidFill>
                <a:schemeClr val="bg1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2D4F9B1-5687-2166-D723-13076DB9F38D}"/>
              </a:ext>
            </a:extLst>
          </p:cNvPr>
          <p:cNvSpPr txBox="1"/>
          <p:nvPr/>
        </p:nvSpPr>
        <p:spPr>
          <a:xfrm>
            <a:off x="2231470" y="4955814"/>
            <a:ext cx="7315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No css nos podemos trabalhar editando especificamente  os elementos que colocamos dentro da &lt;</a:t>
            </a:r>
            <a:r>
              <a:rPr lang="pt-BR" sz="24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class</a:t>
            </a:r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&gt;.</a:t>
            </a:r>
          </a:p>
          <a:p>
            <a:pPr algn="ctr"/>
            <a:endParaRPr lang="pt-BR" sz="2400" dirty="0">
              <a:solidFill>
                <a:srgbClr val="FF0000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8" name="Imagem 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ECC0D81-A129-6C08-4450-45D0FEB83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97" y="138774"/>
            <a:ext cx="4699885" cy="93997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5DC5A0-4EAE-1180-0010-CD318C764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620" y="2019609"/>
            <a:ext cx="3248025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891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51AF6B7-FC51-19A7-6C5B-F30F44F3F5FC}"/>
              </a:ext>
            </a:extLst>
          </p:cNvPr>
          <p:cNvSpPr txBox="1"/>
          <p:nvPr/>
        </p:nvSpPr>
        <p:spPr>
          <a:xfrm>
            <a:off x="755008" y="388393"/>
            <a:ext cx="10268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A &lt;</a:t>
            </a:r>
            <a:r>
              <a:rPr lang="pt-BR" sz="5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r>
              <a:rPr lang="pt-BR" sz="5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class</a:t>
            </a:r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&gt; NO CSS.</a:t>
            </a:r>
          </a:p>
          <a:p>
            <a:pPr algn="ctr"/>
            <a:endParaRPr lang="pt-BR" sz="5000" dirty="0">
              <a:solidFill>
                <a:schemeClr val="bg1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2D4F9B1-5687-2166-D723-13076DB9F38D}"/>
              </a:ext>
            </a:extLst>
          </p:cNvPr>
          <p:cNvSpPr txBox="1"/>
          <p:nvPr/>
        </p:nvSpPr>
        <p:spPr>
          <a:xfrm>
            <a:off x="2231470" y="5869442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Vamos trocar todos nossos conteúdos que estão dentro da </a:t>
            </a:r>
            <a:r>
              <a:rPr lang="pt-BR" sz="24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para uma </a:t>
            </a:r>
            <a:r>
              <a:rPr lang="pt-BR" sz="24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class.</a:t>
            </a:r>
          </a:p>
          <a:p>
            <a:pPr algn="ctr"/>
            <a:endParaRPr lang="pt-BR" sz="2400" dirty="0">
              <a:solidFill>
                <a:srgbClr val="FF0000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8" name="Imagem 7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9ECC0D81-A129-6C08-4450-45D0FEB83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697" y="138774"/>
            <a:ext cx="4699885" cy="93997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E26C771-9FB2-8707-4769-AF6188A23E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00" y="1295112"/>
            <a:ext cx="3505200" cy="426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259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51AF6B7-FC51-19A7-6C5B-F30F44F3F5FC}"/>
              </a:ext>
            </a:extLst>
          </p:cNvPr>
          <p:cNvSpPr txBox="1"/>
          <p:nvPr/>
        </p:nvSpPr>
        <p:spPr>
          <a:xfrm>
            <a:off x="755008" y="388393"/>
            <a:ext cx="10268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A &lt;</a:t>
            </a:r>
            <a:r>
              <a:rPr lang="pt-BR" sz="5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id&gt;</a:t>
            </a:r>
          </a:p>
          <a:p>
            <a:pPr algn="ctr"/>
            <a:endParaRPr lang="pt-BR" sz="5000" dirty="0">
              <a:solidFill>
                <a:schemeClr val="bg1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2" name="Imagem 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D556A11E-D297-D5DC-FABD-185D46586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2D4F9B1-5687-2166-D723-13076DB9F38D}"/>
              </a:ext>
            </a:extLst>
          </p:cNvPr>
          <p:cNvSpPr txBox="1"/>
          <p:nvPr/>
        </p:nvSpPr>
        <p:spPr>
          <a:xfrm>
            <a:off x="2167669" y="3759346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endParaRPr lang="pt-BR" sz="2400" dirty="0">
              <a:solidFill>
                <a:srgbClr val="FF0000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B6A5333-B3FA-1FF0-A501-A6100C6BDA3B}"/>
              </a:ext>
            </a:extLst>
          </p:cNvPr>
          <p:cNvSpPr txBox="1"/>
          <p:nvPr/>
        </p:nvSpPr>
        <p:spPr>
          <a:xfrm>
            <a:off x="2167669" y="4429641"/>
            <a:ext cx="7315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Nos podemos aplicar os estilos da mesma </a:t>
            </a:r>
            <a:r>
              <a:rPr lang="pt-BR" sz="24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r>
              <a:rPr lang="pt-BR" sz="24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class</a:t>
            </a:r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quantas vezes quisermos no HTML.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Já a </a:t>
            </a:r>
            <a:r>
              <a:rPr lang="pt-BR" sz="24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id não pode ser repetida no código de forma alguma.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endParaRPr lang="pt-BR" sz="2400" dirty="0">
              <a:solidFill>
                <a:srgbClr val="FF0000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AADF8C-D675-A697-E216-30B6CBD6D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0236" y="1855785"/>
            <a:ext cx="1042790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225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51AF6B7-FC51-19A7-6C5B-F30F44F3F5FC}"/>
              </a:ext>
            </a:extLst>
          </p:cNvPr>
          <p:cNvSpPr txBox="1"/>
          <p:nvPr/>
        </p:nvSpPr>
        <p:spPr>
          <a:xfrm>
            <a:off x="847372" y="-52063"/>
            <a:ext cx="10268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A &lt;div id&gt;</a:t>
            </a:r>
          </a:p>
          <a:p>
            <a:pPr algn="ctr"/>
            <a:endParaRPr lang="pt-BR" sz="5000" dirty="0">
              <a:solidFill>
                <a:schemeClr val="bg1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2D4F9B1-5687-2166-D723-13076DB9F38D}"/>
              </a:ext>
            </a:extLst>
          </p:cNvPr>
          <p:cNvSpPr txBox="1"/>
          <p:nvPr/>
        </p:nvSpPr>
        <p:spPr>
          <a:xfrm>
            <a:off x="2167669" y="3759346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endParaRPr lang="pt-BR" sz="2400" dirty="0">
              <a:solidFill>
                <a:srgbClr val="FF0000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B6A5333-B3FA-1FF0-A501-A6100C6BDA3B}"/>
              </a:ext>
            </a:extLst>
          </p:cNvPr>
          <p:cNvSpPr txBox="1"/>
          <p:nvPr/>
        </p:nvSpPr>
        <p:spPr>
          <a:xfrm>
            <a:off x="2130723" y="5801039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Já tínhamos usado ela 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em outro momento.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endParaRPr lang="pt-BR" sz="2400" dirty="0">
              <a:solidFill>
                <a:srgbClr val="FF0000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B9AEEFD-CB0F-272D-E0AB-B74679321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906" y="853040"/>
            <a:ext cx="3386566" cy="4804632"/>
          </a:xfrm>
          <a:prstGeom prst="rect">
            <a:avLst/>
          </a:prstGeom>
        </p:spPr>
      </p:pic>
      <p:pic>
        <p:nvPicPr>
          <p:cNvPr id="10" name="Imagem 9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373BDFB-9E8F-67E6-A465-8779E0367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753" y="-478874"/>
            <a:ext cx="4699885" cy="93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91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51AF6B7-FC51-19A7-6C5B-F30F44F3F5FC}"/>
              </a:ext>
            </a:extLst>
          </p:cNvPr>
          <p:cNvSpPr txBox="1"/>
          <p:nvPr/>
        </p:nvSpPr>
        <p:spPr>
          <a:xfrm>
            <a:off x="847372" y="-52063"/>
            <a:ext cx="10268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A &lt;div id&gt;</a:t>
            </a:r>
          </a:p>
          <a:p>
            <a:pPr algn="ctr"/>
            <a:endParaRPr lang="pt-BR" sz="5000" dirty="0">
              <a:solidFill>
                <a:schemeClr val="bg1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2D4F9B1-5687-2166-D723-13076DB9F38D}"/>
              </a:ext>
            </a:extLst>
          </p:cNvPr>
          <p:cNvSpPr txBox="1"/>
          <p:nvPr/>
        </p:nvSpPr>
        <p:spPr>
          <a:xfrm>
            <a:off x="2167669" y="3759346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endParaRPr lang="pt-BR" sz="2400" dirty="0">
              <a:solidFill>
                <a:srgbClr val="FF0000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B6A5333-B3FA-1FF0-A501-A6100C6BDA3B}"/>
              </a:ext>
            </a:extLst>
          </p:cNvPr>
          <p:cNvSpPr txBox="1"/>
          <p:nvPr/>
        </p:nvSpPr>
        <p:spPr>
          <a:xfrm>
            <a:off x="2130723" y="5801039"/>
            <a:ext cx="7315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Já tínhamos usado ela 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em outro momento.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endParaRPr lang="pt-BR" sz="2400" dirty="0">
              <a:solidFill>
                <a:srgbClr val="FF0000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B9AEEFD-CB0F-272D-E0AB-B74679321C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906" y="853040"/>
            <a:ext cx="3386566" cy="4804632"/>
          </a:xfrm>
          <a:prstGeom prst="rect">
            <a:avLst/>
          </a:prstGeom>
        </p:spPr>
      </p:pic>
      <p:pic>
        <p:nvPicPr>
          <p:cNvPr id="10" name="Imagem 9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373BDFB-9E8F-67E6-A465-8779E0367C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753" y="-478874"/>
            <a:ext cx="4699885" cy="93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060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51AF6B7-FC51-19A7-6C5B-F30F44F3F5FC}"/>
              </a:ext>
            </a:extLst>
          </p:cNvPr>
          <p:cNvSpPr txBox="1"/>
          <p:nvPr/>
        </p:nvSpPr>
        <p:spPr>
          <a:xfrm>
            <a:off x="755008" y="388393"/>
            <a:ext cx="10268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A &lt;</a:t>
            </a:r>
            <a:r>
              <a:rPr lang="pt-BR" sz="5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id </a:t>
            </a:r>
            <a:r>
              <a:rPr lang="pt-BR" sz="5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class</a:t>
            </a:r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&gt;</a:t>
            </a:r>
          </a:p>
          <a:p>
            <a:pPr algn="ctr"/>
            <a:endParaRPr lang="pt-BR" sz="5000" dirty="0">
              <a:solidFill>
                <a:schemeClr val="bg1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2" name="Imagem 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D556A11E-D297-D5DC-FABD-185D46586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2D4F9B1-5687-2166-D723-13076DB9F38D}"/>
              </a:ext>
            </a:extLst>
          </p:cNvPr>
          <p:cNvSpPr txBox="1"/>
          <p:nvPr/>
        </p:nvSpPr>
        <p:spPr>
          <a:xfrm>
            <a:off x="2167669" y="3759346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endParaRPr lang="pt-BR" sz="2400" dirty="0">
              <a:solidFill>
                <a:srgbClr val="FF0000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B6A5333-B3FA-1FF0-A501-A6100C6BDA3B}"/>
              </a:ext>
            </a:extLst>
          </p:cNvPr>
          <p:cNvSpPr txBox="1"/>
          <p:nvPr/>
        </p:nvSpPr>
        <p:spPr>
          <a:xfrm>
            <a:off x="2167669" y="4429641"/>
            <a:ext cx="7315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Para explicar melhor.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Vamos colocar uma espécie de rodapé no nosso site copiando os links do cabeçalho.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endParaRPr lang="pt-BR" sz="2400" dirty="0">
              <a:solidFill>
                <a:srgbClr val="FF0000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EDA3E7E-1EE7-8AAF-E759-E5CB933D2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8962" y="1853266"/>
            <a:ext cx="10734178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09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51AF6B7-FC51-19A7-6C5B-F30F44F3F5FC}"/>
              </a:ext>
            </a:extLst>
          </p:cNvPr>
          <p:cNvSpPr txBox="1"/>
          <p:nvPr/>
        </p:nvSpPr>
        <p:spPr>
          <a:xfrm>
            <a:off x="755008" y="388393"/>
            <a:ext cx="10268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A &lt;</a:t>
            </a:r>
            <a:r>
              <a:rPr lang="pt-BR" sz="5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id </a:t>
            </a:r>
            <a:r>
              <a:rPr lang="pt-BR" sz="5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class</a:t>
            </a:r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&gt;</a:t>
            </a:r>
          </a:p>
          <a:p>
            <a:pPr algn="ctr"/>
            <a:endParaRPr lang="pt-BR" sz="5000" dirty="0">
              <a:solidFill>
                <a:schemeClr val="bg1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2" name="Imagem 1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D556A11E-D297-D5DC-FABD-185D46586A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2D4F9B1-5687-2166-D723-13076DB9F38D}"/>
              </a:ext>
            </a:extLst>
          </p:cNvPr>
          <p:cNvSpPr txBox="1"/>
          <p:nvPr/>
        </p:nvSpPr>
        <p:spPr>
          <a:xfrm>
            <a:off x="2167669" y="3759346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endParaRPr lang="pt-BR" sz="2400" dirty="0">
              <a:solidFill>
                <a:srgbClr val="FF0000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9ACD7B4-C862-5E44-8E6E-32B93EB150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087" y="1770719"/>
            <a:ext cx="10123054" cy="366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053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2D4F9B1-5687-2166-D723-13076DB9F38D}"/>
              </a:ext>
            </a:extLst>
          </p:cNvPr>
          <p:cNvSpPr txBox="1"/>
          <p:nvPr/>
        </p:nvSpPr>
        <p:spPr>
          <a:xfrm>
            <a:off x="2167669" y="3759346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endParaRPr lang="pt-BR" sz="2400" dirty="0">
              <a:solidFill>
                <a:srgbClr val="FF0000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AC4CC4-5D1B-D750-BF40-039D41009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79" y="1258651"/>
            <a:ext cx="11212227" cy="500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142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7" y="-233604"/>
            <a:ext cx="2361210" cy="172529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51AF6B7-FC51-19A7-6C5B-F30F44F3F5FC}"/>
              </a:ext>
            </a:extLst>
          </p:cNvPr>
          <p:cNvSpPr txBox="1"/>
          <p:nvPr/>
        </p:nvSpPr>
        <p:spPr>
          <a:xfrm>
            <a:off x="654260" y="479294"/>
            <a:ext cx="10268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A &lt;</a:t>
            </a:r>
            <a:r>
              <a:rPr lang="pt-BR" sz="5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div</a:t>
            </a:r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id </a:t>
            </a:r>
            <a:r>
              <a:rPr lang="pt-BR" sz="50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class</a:t>
            </a:r>
            <a:r>
              <a:rPr lang="pt-BR" sz="5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&gt;</a:t>
            </a:r>
          </a:p>
          <a:p>
            <a:pPr algn="ctr"/>
            <a:endParaRPr lang="pt-BR" sz="5000" dirty="0">
              <a:solidFill>
                <a:schemeClr val="bg1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2D4F9B1-5687-2166-D723-13076DB9F38D}"/>
              </a:ext>
            </a:extLst>
          </p:cNvPr>
          <p:cNvSpPr txBox="1"/>
          <p:nvPr/>
        </p:nvSpPr>
        <p:spPr>
          <a:xfrm>
            <a:off x="2167669" y="3759346"/>
            <a:ext cx="731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endParaRPr lang="pt-BR" sz="2400" dirty="0">
              <a:solidFill>
                <a:srgbClr val="FF0000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B6A5333-B3FA-1FF0-A501-A6100C6BDA3B}"/>
              </a:ext>
            </a:extLst>
          </p:cNvPr>
          <p:cNvSpPr txBox="1"/>
          <p:nvPr/>
        </p:nvSpPr>
        <p:spPr>
          <a:xfrm>
            <a:off x="2130723" y="5801039"/>
            <a:ext cx="7315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Podemos criar uma id para uma classe, e fazer edições exclusivas dentro da nossa classe. </a:t>
            </a:r>
            <a:endParaRPr lang="pt-BR" sz="2400" dirty="0">
              <a:solidFill>
                <a:srgbClr val="FF0000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  <p:pic>
        <p:nvPicPr>
          <p:cNvPr id="10" name="Imagem 9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7373BDFB-9E8F-67E6-A465-8779E0367C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753" y="-478874"/>
            <a:ext cx="4699885" cy="93997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8C1E661-BC0F-13E2-9DEF-DCF4C44DE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3899" y="1654764"/>
            <a:ext cx="7582740" cy="361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754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14" y="5408230"/>
            <a:ext cx="2361210" cy="172529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A69A398-C817-7540-1A6E-DCB75E0AA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681" y="441576"/>
            <a:ext cx="2859358" cy="58293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98B419E-84E8-B8FD-91B4-7A8A8191A5CD}"/>
              </a:ext>
            </a:extLst>
          </p:cNvPr>
          <p:cNvSpPr txBox="1"/>
          <p:nvPr/>
        </p:nvSpPr>
        <p:spPr>
          <a:xfrm>
            <a:off x="3314699" y="1661217"/>
            <a:ext cx="79774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Não esqueça de acessar as </a:t>
            </a:r>
            <a:r>
              <a:rPr lang="pt-BR" sz="28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extenções</a:t>
            </a:r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do </a:t>
            </a:r>
            <a:r>
              <a:rPr lang="pt-BR" sz="28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Vscode</a:t>
            </a:r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.</a:t>
            </a:r>
          </a:p>
          <a:p>
            <a:pPr algn="ctr"/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O </a:t>
            </a:r>
            <a:r>
              <a:rPr lang="pt-B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Live Server </a:t>
            </a:r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vai nos ajudar a visualizar o nosso site em tempo real e o </a:t>
            </a:r>
            <a:r>
              <a:rPr lang="pt-B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Dracula </a:t>
            </a:r>
            <a:r>
              <a:rPr lang="pt-BR" sz="2800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Official</a:t>
            </a:r>
            <a:r>
              <a:rPr lang="pt-BR" sz="2800" dirty="0">
                <a:solidFill>
                  <a:schemeClr val="accent4">
                    <a:lumMod val="60000"/>
                    <a:lumOff val="40000"/>
                  </a:schemeClr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</a:t>
            </a:r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vai  nos ajudar a colocar uma cor no nosso código, assim vamos conseguir discernir as </a:t>
            </a:r>
            <a:r>
              <a:rPr lang="pt-BR" sz="2800" dirty="0" err="1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tags</a:t>
            </a:r>
            <a:r>
              <a:rPr lang="pt-BR" sz="28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do HTML com mais facilidade.</a:t>
            </a:r>
          </a:p>
          <a:p>
            <a:pPr algn="ctr"/>
            <a:endParaRPr lang="pt-BR" sz="2800" dirty="0">
              <a:solidFill>
                <a:schemeClr val="bg1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  <a:p>
            <a:pPr algn="ctr"/>
            <a:endParaRPr lang="pt-BR" sz="2800" dirty="0">
              <a:solidFill>
                <a:schemeClr val="bg1"/>
              </a:solidFill>
              <a:latin typeface="Aharoni" panose="02010803020104030203" pitchFamily="2" charset="-79"/>
              <a:ea typeface="Roboto" panose="02000000000000000000" pitchFamily="2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79511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14" y="5408230"/>
            <a:ext cx="2361210" cy="1725293"/>
          </a:xfrm>
          <a:prstGeom prst="rect">
            <a:avLst/>
          </a:prstGeom>
        </p:spPr>
      </p:pic>
      <p:pic>
        <p:nvPicPr>
          <p:cNvPr id="4" name="Imagem 3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C31B9631-9B90-9014-6CCA-C3FCF3196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7A8433F8-4435-52C3-935B-6A52F552E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14" y="282304"/>
            <a:ext cx="1725294" cy="172529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33E3729-652B-4079-CEB2-06A138CD7732}"/>
              </a:ext>
            </a:extLst>
          </p:cNvPr>
          <p:cNvSpPr txBox="1"/>
          <p:nvPr/>
        </p:nvSpPr>
        <p:spPr>
          <a:xfrm>
            <a:off x="1279819" y="2099486"/>
            <a:ext cx="10083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Vamos agora criar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latin typeface="Aharoni" panose="02010803020104030203" pitchFamily="2" charset="-79"/>
                <a:ea typeface="Roboto" panose="02000000000000000000" pitchFamily="2" charset="0"/>
                <a:cs typeface="Aharoni" panose="02010803020104030203" pitchFamily="2" charset="-79"/>
              </a:rPr>
              <a:t> o arquivo HTML.</a:t>
            </a:r>
          </a:p>
        </p:txBody>
      </p:sp>
    </p:spTree>
    <p:extLst>
      <p:ext uri="{BB962C8B-B14F-4D97-AF65-F5344CB8AC3E}">
        <p14:creationId xmlns:p14="http://schemas.microsoft.com/office/powerpoint/2010/main" val="3214629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19D1BA5A-EE24-89E9-49F4-344398157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brightnessContrast bright="-36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glow rad="127000">
              <a:schemeClr val="accent1">
                <a:alpha val="59000"/>
              </a:schemeClr>
            </a:glow>
            <a:outerShdw blurRad="50800" dist="50800" dir="5400000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>
            <a:bevelT w="241300"/>
          </a:sp3d>
        </p:spPr>
      </p:pic>
      <p:pic>
        <p:nvPicPr>
          <p:cNvPr id="12" name="Imagem 11" descr="Uma imagem contendo comida, frutas&#10;&#10;Descrição gerada automaticamente">
            <a:extLst>
              <a:ext uri="{FF2B5EF4-FFF2-40B4-BE49-F238E27FC236}">
                <a16:creationId xmlns:a16="http://schemas.microsoft.com/office/drawing/2014/main" id="{48499E2B-1A0D-2D71-0C6A-FFE832996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14" y="5408230"/>
            <a:ext cx="2361210" cy="1725293"/>
          </a:xfrm>
          <a:prstGeom prst="rect">
            <a:avLst/>
          </a:prstGeom>
        </p:spPr>
      </p:pic>
      <p:pic>
        <p:nvPicPr>
          <p:cNvPr id="4" name="Imagem 3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C31B9631-9B90-9014-6CCA-C3FCF3196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58649" y="-361576"/>
            <a:ext cx="5371297" cy="9399770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7A8433F8-4435-52C3-935B-6A52F552E2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114" y="282304"/>
            <a:ext cx="1725294" cy="172529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835C5F1-98DA-0B29-CFE8-D1EAAD8C84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0337" y="2120900"/>
            <a:ext cx="2957179" cy="37435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88C0751-581C-D602-B406-5FE81F80D4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0069" y="2289901"/>
            <a:ext cx="3543300" cy="34004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544B4F6-FADF-8AFE-BE15-68F194EF8F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5741" y="1863976"/>
            <a:ext cx="348615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32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978</Words>
  <Application>Microsoft Office PowerPoint</Application>
  <PresentationFormat>Widescreen</PresentationFormat>
  <Paragraphs>101</Paragraphs>
  <Slides>69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69</vt:i4>
      </vt:variant>
    </vt:vector>
  </HeadingPairs>
  <TitlesOfParts>
    <vt:vector size="77" baseType="lpstr">
      <vt:lpstr>Abadi</vt:lpstr>
      <vt:lpstr>Aharoni</vt:lpstr>
      <vt:lpstr>Aparajita</vt:lpstr>
      <vt:lpstr>Arial</vt:lpstr>
      <vt:lpstr>Calibri</vt:lpstr>
      <vt:lpstr>Calibri Light</vt:lpstr>
      <vt:lpstr>Saiyan Sans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Fernando Lucas de Castro</dc:creator>
  <cp:lastModifiedBy>Fernando Lucas de Castro</cp:lastModifiedBy>
  <cp:revision>2</cp:revision>
  <dcterms:created xsi:type="dcterms:W3CDTF">2023-03-23T20:51:36Z</dcterms:created>
  <dcterms:modified xsi:type="dcterms:W3CDTF">2023-11-10T21:17:02Z</dcterms:modified>
</cp:coreProperties>
</file>